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1506" r:id="rId4"/>
    <p:sldId id="260" r:id="rId5"/>
    <p:sldId id="261" r:id="rId6"/>
    <p:sldId id="1507" r:id="rId7"/>
    <p:sldId id="1508" r:id="rId8"/>
    <p:sldId id="1509" r:id="rId9"/>
    <p:sldId id="1510" r:id="rId10"/>
    <p:sldId id="1511" r:id="rId11"/>
    <p:sldId id="1512" r:id="rId12"/>
    <p:sldId id="1513" r:id="rId13"/>
    <p:sldId id="1515" r:id="rId14"/>
    <p:sldId id="1516" r:id="rId15"/>
    <p:sldId id="1517" r:id="rId16"/>
    <p:sldId id="1518" r:id="rId17"/>
    <p:sldId id="1519" r:id="rId18"/>
    <p:sldId id="1520" r:id="rId19"/>
    <p:sldId id="15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037"/>
  </p:normalViewPr>
  <p:slideViewPr>
    <p:cSldViewPr snapToGrid="0" snapToObjects="1">
      <p:cViewPr varScale="1">
        <p:scale>
          <a:sx n="93" d="100"/>
          <a:sy n="9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8CC7-A49C-D14D-852A-7287788F0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8A272-0628-7849-BF8A-FCCB21B1D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22F6A-CF5D-9C42-A0D7-79C3E76F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0AB8E-12F9-7542-B1ED-E9EE350C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09678-6A38-994F-BC99-9726335C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8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087E-10C0-6144-BB3E-3D3C5CE1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12F12-E77F-D34A-8E1D-1F17C3931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ECAC4-DE8B-0B46-B4FA-FDE168F3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7BAB6-D1E7-554C-82D8-DB6EFB08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FA32D-1A91-FF49-856D-5832856A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1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F3FF7-A604-264A-94CF-B15AC0B55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FBD8E-50FB-D74B-8C72-C001B7913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7B67B-4BCA-0F49-B41B-86153CA5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C4BC2-7832-0645-B410-B1A389F3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FC523-A4D3-0140-AC00-FD6076DA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2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5169-87B8-5C42-A14B-0CF10F52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C56B-B14B-D546-81E8-DBC946457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3DAEF-C758-8242-B63B-7258B272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E830-D065-B348-8A30-0107BD22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D874C-E7E2-2946-AA86-32C37081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2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353C-30BC-C046-B6A2-F317D397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25E48-BFEB-2140-8846-8179103B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E6ED4-65DA-C646-823B-70549568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D87DC-8386-284D-970A-5286073B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C7E17-7C1E-374E-B527-7387966F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0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035D-A7BA-AD4F-850F-C91A7797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4AEB-9FDA-F24A-A3FB-773C06952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09CF0-8A21-5144-9EC8-4399E48CD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DC4B8-EA7A-2248-82CB-ED2C63CB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C958A-C35E-F04C-A95D-01863B77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AAAC7-2967-5C43-9806-C12813F5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7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2722-0C4E-4E4B-A17A-6B3C9873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3C97C-4A16-5A4C-94F3-A798CF18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81BED-3B5F-5C49-9683-2156F2857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A4FD9-B898-C540-8854-16A040B24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110EC-C618-3447-9290-C80DD22F9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E32D8-9A70-CE4B-B3B2-77FA4EFE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81B85-60BB-7D45-B8B6-AE07DBE8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EEE7B-3BD9-2B49-B782-A02EAD63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60AA-DB3A-C645-9191-A2B818E2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C302A-AD3A-2A4B-AFD4-672792C3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F576F-3199-E248-8A1B-D1DABF56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F15AB-B8A6-F447-B6C5-B2465E5E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8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6B2C4-9BDB-0746-9131-A026C5E3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AF0FE-5AA7-AD4C-B15D-6FF67364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EC498-D21C-8F47-AFDA-4906C955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5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19CF-6CFD-0D45-B937-BD6B6B33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727F5-356F-B649-B935-04270BB13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4FEAD-A458-084B-890A-48077B49D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CEB58-9754-BB42-B6AB-77111979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3400F-464F-134D-8F36-90D7189A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EFF47-5526-1E44-9FC6-666EFAD2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2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762E-985B-7246-99FD-72942E91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A306C-D230-184D-B639-C0A00587E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386C4-14A7-514B-A088-A010D5E7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EE848-F56B-3149-8130-53A2AAE5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BA0B6-D90A-FB46-9BD8-FEF9F6B8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FEE27-FC26-6D4F-8AA1-94A8B01E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64ABA-7C96-5A47-8419-EA1283A0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3D466-192A-6546-B431-6CEA1DE91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88616-39A5-9944-AEE9-A9C16D401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F0CBF-E23E-4941-AE2F-CACFE272B3BE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717E1-F061-C442-A8BF-3AB584E33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784CD-CB5A-AC48-8F7D-6CAE17E1E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FE1D5-5613-F943-81D1-7F87F4CBB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AnalyticsEngine?topic=AnalyticsEngine-getting-started" TargetMode="External"/><Relationship Id="rId2" Type="http://schemas.openxmlformats.org/officeDocument/2006/relationships/hyperlink" Target="https://developer.ibm.com/clouddataservices/docs/analytics-engi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ibm.com/recipes/tutorials/big-data-and-hadoop-on-ibm-cloud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poojaholka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64DA-7900-4F64-9F44-8CBEC1F0C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1948"/>
            <a:ext cx="9144000" cy="175327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Hadoop Demo on IBM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A9205-C89B-457D-A68B-92E6F7A62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74019"/>
            <a:ext cx="9144000" cy="2283781"/>
          </a:xfrm>
        </p:spPr>
        <p:txBody>
          <a:bodyPr>
            <a:normAutofit/>
          </a:bodyPr>
          <a:lstStyle/>
          <a:p>
            <a:r>
              <a:rPr lang="en-IN" sz="3400" b="1" dirty="0">
                <a:solidFill>
                  <a:srgbClr val="7030A0"/>
                </a:solidFill>
              </a:rPr>
              <a:t>Pooja Holkar</a:t>
            </a:r>
          </a:p>
          <a:p>
            <a:r>
              <a:rPr lang="en-IN" sz="1800" b="1" dirty="0">
                <a:solidFill>
                  <a:srgbClr val="7030A0"/>
                </a:solidFill>
              </a:rPr>
              <a:t>Technical Solutions Architect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97801-1978-8049-9051-EBF582FC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860" y="5430982"/>
            <a:ext cx="2368631" cy="12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02D8-79BE-6547-8F93-ADA7252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IBM Analytics Engine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D417B2-06D2-184A-BBA8-7067CBA12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180" y="1825625"/>
            <a:ext cx="8401640" cy="435133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7643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98EA-61F5-3D42-9606-E300A2D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work with Hadoop on IBM cloud?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A3E91-2729-E94B-A42C-5DD299E29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757" y="1253331"/>
            <a:ext cx="8605710" cy="4808802"/>
          </a:xfrm>
        </p:spPr>
      </p:pic>
    </p:spTree>
    <p:extLst>
      <p:ext uri="{BB962C8B-B14F-4D97-AF65-F5344CB8AC3E}">
        <p14:creationId xmlns:p14="http://schemas.microsoft.com/office/powerpoint/2010/main" val="151968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40F110-52F2-3642-8558-6B1A25C5C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674" y="858982"/>
            <a:ext cx="8478982" cy="5317981"/>
          </a:xfrm>
        </p:spPr>
      </p:pic>
    </p:spTree>
    <p:extLst>
      <p:ext uri="{BB962C8B-B14F-4D97-AF65-F5344CB8AC3E}">
        <p14:creationId xmlns:p14="http://schemas.microsoft.com/office/powerpoint/2010/main" val="58815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A8BAE-8017-9B4A-AB71-FEA4BAFE9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867" y="360218"/>
            <a:ext cx="8839199" cy="5816745"/>
          </a:xfrm>
        </p:spPr>
      </p:pic>
    </p:spTree>
    <p:extLst>
      <p:ext uri="{BB962C8B-B14F-4D97-AF65-F5344CB8AC3E}">
        <p14:creationId xmlns:p14="http://schemas.microsoft.com/office/powerpoint/2010/main" val="175523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EDE899-0E92-A24F-A62D-3933E40F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463" y="609600"/>
            <a:ext cx="7741074" cy="5567363"/>
          </a:xfrm>
        </p:spPr>
      </p:pic>
    </p:spTree>
    <p:extLst>
      <p:ext uri="{BB962C8B-B14F-4D97-AF65-F5344CB8AC3E}">
        <p14:creationId xmlns:p14="http://schemas.microsoft.com/office/powerpoint/2010/main" val="401048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A878-EE4C-4A4E-91AD-6AFB2FB3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the Ambari console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AA5371-5DB3-1B4D-B90B-86D23C8E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151" y="1825625"/>
            <a:ext cx="7291697" cy="4351338"/>
          </a:xfrm>
        </p:spPr>
      </p:pic>
    </p:spTree>
    <p:extLst>
      <p:ext uri="{BB962C8B-B14F-4D97-AF65-F5344CB8AC3E}">
        <p14:creationId xmlns:p14="http://schemas.microsoft.com/office/powerpoint/2010/main" val="161392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926D-BDAA-D449-A511-0731E49F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Using the services 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9E3589-D940-F147-A96C-7473244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467" y="1253067"/>
            <a:ext cx="8009465" cy="4923896"/>
          </a:xfrm>
        </p:spPr>
      </p:pic>
    </p:spTree>
    <p:extLst>
      <p:ext uri="{BB962C8B-B14F-4D97-AF65-F5344CB8AC3E}">
        <p14:creationId xmlns:p14="http://schemas.microsoft.com/office/powerpoint/2010/main" val="200335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3CAD02-83C7-E344-866C-2B7EB1820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764" y="263236"/>
            <a:ext cx="9601200" cy="6229639"/>
          </a:xfrm>
        </p:spPr>
      </p:pic>
    </p:spTree>
    <p:extLst>
      <p:ext uri="{BB962C8B-B14F-4D97-AF65-F5344CB8AC3E}">
        <p14:creationId xmlns:p14="http://schemas.microsoft.com/office/powerpoint/2010/main" val="340275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7CB5-2038-5C48-82E7-ECAF195B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A2C3-9121-FA47-A04A-2D6D802E5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https://developer.ibm.com/clouddataservices/docs/analytics-engine/</a:t>
            </a:r>
            <a:endParaRPr lang="en-IN" dirty="0"/>
          </a:p>
          <a:p>
            <a:r>
              <a:rPr lang="en-IN" dirty="0">
                <a:hlinkClick r:id="rId3"/>
              </a:rPr>
              <a:t>https://cloud.ibm.com/docs/AnalyticsEngine?topic=AnalyticsEngine-getting-started</a:t>
            </a:r>
            <a:endParaRPr lang="en-IN" dirty="0"/>
          </a:p>
          <a:p>
            <a:r>
              <a:rPr lang="en-IN" dirty="0">
                <a:hlinkClick r:id="rId4"/>
              </a:rPr>
              <a:t>https://developer.ibm.com/recipes/tutorials/big-data-and-hadoop-on-ibm-cloud/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4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A60F-C268-4E51-81F4-A26FC766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593E-7098-4F6D-915E-E9E8CF10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to me at </a:t>
            </a:r>
            <a:r>
              <a:rPr lang="en-US" dirty="0" err="1"/>
              <a:t>poholkar@in.ibm.com</a:t>
            </a:r>
            <a:endParaRPr lang="en-US" dirty="0"/>
          </a:p>
          <a:p>
            <a:r>
              <a:rPr lang="en-US" dirty="0"/>
              <a:t>Connect with me at </a:t>
            </a:r>
            <a:br>
              <a:rPr lang="en-US" dirty="0"/>
            </a:br>
            <a:r>
              <a:rPr lang="en-IN" dirty="0">
                <a:hlinkClick r:id="rId2"/>
              </a:rPr>
              <a:t>https://www.linkedin.com/in/poojaholkar/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72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21B5-56FC-B949-9FDB-E50A9696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88"/>
            <a:ext cx="10515600" cy="4750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Big Data and Why Hadoop?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4B496-5244-114E-B67E-16B9A1CE9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3F45D-22B9-3B4F-87B9-4452BC2A7C10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4" y="576953"/>
            <a:ext cx="11064471" cy="63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9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Big Data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Continued</a:t>
            </a:r>
            <a:endParaRPr lang="en-US" dirty="0"/>
          </a:p>
        </p:txBody>
      </p:sp>
      <p:grpSp>
        <p:nvGrpSpPr>
          <p:cNvPr id="33" name="组合 15"/>
          <p:cNvGrpSpPr/>
          <p:nvPr/>
        </p:nvGrpSpPr>
        <p:grpSpPr>
          <a:xfrm>
            <a:off x="3792673" y="1667270"/>
            <a:ext cx="5604855" cy="3502689"/>
            <a:chOff x="2272947" y="1995492"/>
            <a:chExt cx="5607111" cy="3504098"/>
          </a:xfrm>
        </p:grpSpPr>
        <p:sp>
          <p:nvSpPr>
            <p:cNvPr id="34" name="矩形 16"/>
            <p:cNvSpPr/>
            <p:nvPr/>
          </p:nvSpPr>
          <p:spPr>
            <a:xfrm>
              <a:off x="2272947" y="1995492"/>
              <a:ext cx="5547104" cy="3504098"/>
            </a:xfrm>
            <a:prstGeom prst="rect">
              <a:avLst/>
            </a:prstGeom>
            <a:solidFill>
              <a:srgbClr val="0071B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399" tIns="45701" rIns="91399" bIns="45701" numCol="1" rtlCol="0" anchor="t" anchorCtr="0" compatLnSpc="1">
              <a:prstTxWarp prst="textNoShape">
                <a:avLst/>
              </a:prstTxWarp>
            </a:bodyPr>
            <a:lstStyle/>
            <a:p>
              <a:pPr defTabSz="816027">
                <a:defRPr/>
              </a:pPr>
              <a:r>
                <a:rPr lang="en-US" altLang="zh-CN" sz="2799" kern="0" dirty="0">
                  <a:solidFill>
                    <a:prstClr val="white"/>
                  </a:solidFill>
                  <a:latin typeface="Segoe UI Light" pitchFamily="34" charset="0"/>
                  <a:cs typeface="Arial"/>
                </a:rPr>
                <a:t>             </a:t>
              </a:r>
              <a:r>
                <a:rPr lang="en-US" altLang="zh-CN" sz="3199" b="1" kern="0" dirty="0">
                  <a:solidFill>
                    <a:prstClr val="white"/>
                  </a:solidFill>
                  <a:latin typeface="Segoe UI Light" pitchFamily="34" charset="0"/>
                  <a:cs typeface="Arial"/>
                </a:rPr>
                <a:t>Internet of things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1550" y="2579483"/>
              <a:ext cx="1157111" cy="290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Audio / Video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90949" y="2972766"/>
              <a:ext cx="838313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Log Files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60771" y="5098139"/>
              <a:ext cx="1298669" cy="29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Text/Image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40336" y="2266993"/>
              <a:ext cx="1328719" cy="290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Social Sentiment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7706" y="3813112"/>
              <a:ext cx="1524799" cy="29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Data Market Feeds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36005" y="4245160"/>
              <a:ext cx="1348200" cy="29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eGov Feeds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89987" y="4666091"/>
              <a:ext cx="840237" cy="29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Weather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66533" y="2208058"/>
              <a:ext cx="1141577" cy="296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Wikis / Blogs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20998" y="2579483"/>
              <a:ext cx="1065089" cy="29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Click Stream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08143" y="2477002"/>
              <a:ext cx="1876711" cy="290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Sensors / RFID / Devices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40153" y="3408328"/>
              <a:ext cx="1939905" cy="280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Spatial &amp; GPS Coordinates</a:t>
              </a:r>
            </a:p>
          </p:txBody>
        </p:sp>
      </p:grpSp>
      <p:grpSp>
        <p:nvGrpSpPr>
          <p:cNvPr id="46" name="组合 44"/>
          <p:cNvGrpSpPr/>
          <p:nvPr/>
        </p:nvGrpSpPr>
        <p:grpSpPr>
          <a:xfrm>
            <a:off x="3792671" y="2541854"/>
            <a:ext cx="3747490" cy="2628104"/>
            <a:chOff x="2272946" y="2870427"/>
            <a:chExt cx="3748998" cy="2629163"/>
          </a:xfrm>
        </p:grpSpPr>
        <p:sp>
          <p:nvSpPr>
            <p:cNvPr id="47" name="矩形 14"/>
            <p:cNvSpPr/>
            <p:nvPr/>
          </p:nvSpPr>
          <p:spPr>
            <a:xfrm>
              <a:off x="2272946" y="2870427"/>
              <a:ext cx="3679597" cy="2629163"/>
            </a:xfrm>
            <a:prstGeom prst="rect">
              <a:avLst/>
            </a:prstGeom>
            <a:solidFill>
              <a:srgbClr val="00A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399" tIns="45701" rIns="91399" bIns="45701" numCol="1" rtlCol="0" anchor="t" anchorCtr="0" compatLnSpc="1">
              <a:prstTxWarp prst="textNoShape">
                <a:avLst/>
              </a:prstTxWarp>
            </a:bodyPr>
            <a:lstStyle/>
            <a:p>
              <a:pPr defTabSz="816027">
                <a:defRPr/>
              </a:pPr>
              <a:r>
                <a:rPr lang="en-US" altLang="zh-CN" sz="2599" kern="0" dirty="0">
                  <a:solidFill>
                    <a:prstClr val="white"/>
                  </a:solidFill>
                  <a:latin typeface="Segoe UI Light" pitchFamily="34" charset="0"/>
                  <a:cs typeface="Arial"/>
                </a:rPr>
                <a:t>             WEB 2.0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28786" y="3054763"/>
              <a:ext cx="762000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Mobile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60389" y="3381792"/>
              <a:ext cx="990600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Advertising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55247" y="3381792"/>
              <a:ext cx="1172749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Collaboration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265096" y="3381792"/>
              <a:ext cx="1169560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eCommerce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45791" y="3802617"/>
              <a:ext cx="1391660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Digital Marketing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461302" y="4223442"/>
              <a:ext cx="1560642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"/>
                  <a:cs typeface="Arial"/>
                </a:rPr>
                <a:t> </a:t>
              </a: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Search Marketing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46322" y="4644267"/>
              <a:ext cx="990600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Web Logs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27984" y="5065093"/>
              <a:ext cx="1510730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Recommendations</a:t>
              </a:r>
            </a:p>
          </p:txBody>
        </p:sp>
      </p:grpSp>
      <p:grpSp>
        <p:nvGrpSpPr>
          <p:cNvPr id="56" name="组合 18"/>
          <p:cNvGrpSpPr/>
          <p:nvPr/>
        </p:nvGrpSpPr>
        <p:grpSpPr>
          <a:xfrm>
            <a:off x="3792670" y="3421347"/>
            <a:ext cx="2083216" cy="1748615"/>
            <a:chOff x="2272945" y="3750273"/>
            <a:chExt cx="2084055" cy="1749317"/>
          </a:xfrm>
        </p:grpSpPr>
        <p:sp>
          <p:nvSpPr>
            <p:cNvPr id="57" name="矩形 13"/>
            <p:cNvSpPr/>
            <p:nvPr/>
          </p:nvSpPr>
          <p:spPr>
            <a:xfrm>
              <a:off x="2272945" y="3750273"/>
              <a:ext cx="2078707" cy="1749317"/>
            </a:xfrm>
            <a:prstGeom prst="rect">
              <a:avLst/>
            </a:prstGeom>
            <a:solidFill>
              <a:srgbClr val="86B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399" tIns="45701" rIns="91399" bIns="45701" numCol="1" rtlCol="0" anchor="t" anchorCtr="0" compatLnSpc="1">
              <a:prstTxWarp prst="textNoShape">
                <a:avLst/>
              </a:prstTxWarp>
            </a:bodyPr>
            <a:lstStyle/>
            <a:p>
              <a:pPr defTabSz="816027">
                <a:defRPr/>
              </a:pPr>
              <a:r>
                <a:rPr lang="en-US" altLang="zh-CN" sz="2199" kern="0" dirty="0">
                  <a:solidFill>
                    <a:prstClr val="white"/>
                  </a:solidFill>
                  <a:latin typeface="Segoe UI Light" pitchFamily="34" charset="0"/>
                  <a:cs typeface="Arial"/>
                </a:rPr>
                <a:t>   ERP / CRM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224565" y="5060675"/>
              <a:ext cx="1132435" cy="29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Sales Pipeline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36670" y="4253115"/>
              <a:ext cx="879911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Payables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403390" y="4676886"/>
              <a:ext cx="746469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Payroll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33398" y="5060677"/>
              <a:ext cx="886452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Inventory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556" y="4248759"/>
              <a:ext cx="886452" cy="29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Contacts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229698" y="4676885"/>
              <a:ext cx="1122170" cy="29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027">
                <a:defRPr/>
              </a:pPr>
              <a:r>
                <a:rPr lang="en-US" sz="1300" kern="0" dirty="0">
                  <a:solidFill>
                    <a:srgbClr val="FFFFFF"/>
                  </a:solidFill>
                  <a:latin typeface="Segoe UI Light" pitchFamily="34" charset="0"/>
                  <a:cs typeface="Arial"/>
                </a:rPr>
                <a:t>Deal Tracking</a:t>
              </a:r>
            </a:p>
          </p:txBody>
        </p:sp>
      </p:grpSp>
      <p:grpSp>
        <p:nvGrpSpPr>
          <p:cNvPr id="64" name="组合 47"/>
          <p:cNvGrpSpPr/>
          <p:nvPr/>
        </p:nvGrpSpPr>
        <p:grpSpPr>
          <a:xfrm>
            <a:off x="1993197" y="1012100"/>
            <a:ext cx="9069370" cy="4731628"/>
            <a:chOff x="485474" y="1395134"/>
            <a:chExt cx="9073020" cy="4733532"/>
          </a:xfrm>
        </p:grpSpPr>
        <p:grpSp>
          <p:nvGrpSpPr>
            <p:cNvPr id="65" name="组合 7"/>
            <p:cNvGrpSpPr/>
            <p:nvPr/>
          </p:nvGrpSpPr>
          <p:grpSpPr>
            <a:xfrm>
              <a:off x="485474" y="2421467"/>
              <a:ext cx="996044" cy="3087504"/>
              <a:chOff x="485474" y="2421467"/>
              <a:chExt cx="996044" cy="3087504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485474" y="4161925"/>
                <a:ext cx="978408" cy="5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Terabytes</a:t>
                </a:r>
              </a:p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(10E12)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85474" y="4945593"/>
                <a:ext cx="996044" cy="5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Gigabytes</a:t>
                </a:r>
              </a:p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(10E9)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85474" y="2421467"/>
                <a:ext cx="895030" cy="5633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Exabytes</a:t>
                </a:r>
              </a:p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(10E18)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85474" y="3378257"/>
                <a:ext cx="978407" cy="5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Petabytes</a:t>
                </a:r>
              </a:p>
              <a:p>
                <a:pPr defTabSz="816027">
                  <a:defRPr/>
                </a:pPr>
                <a:r>
                  <a:rPr lang="en-US" sz="1500" kern="0" dirty="0">
                    <a:solidFill>
                      <a:srgbClr val="FFFFFF"/>
                    </a:solidFill>
                    <a:latin typeface="Segoe UI Light" pitchFamily="34" charset="0"/>
                    <a:cs typeface="Arial"/>
                  </a:rPr>
                  <a:t>(10E15)</a:t>
                </a:r>
              </a:p>
            </p:txBody>
          </p:sp>
        </p:grpSp>
        <p:grpSp>
          <p:nvGrpSpPr>
            <p:cNvPr id="66" name="组合 17"/>
            <p:cNvGrpSpPr/>
            <p:nvPr/>
          </p:nvGrpSpPr>
          <p:grpSpPr>
            <a:xfrm>
              <a:off x="1391550" y="1395134"/>
              <a:ext cx="8166944" cy="4733532"/>
              <a:chOff x="1391550" y="1395134"/>
              <a:chExt cx="8166944" cy="4733532"/>
            </a:xfrm>
          </p:grpSpPr>
          <p:grpSp>
            <p:nvGrpSpPr>
              <p:cNvPr id="67" name="组合 46"/>
              <p:cNvGrpSpPr/>
              <p:nvPr/>
            </p:nvGrpSpPr>
            <p:grpSpPr>
              <a:xfrm>
                <a:off x="1493586" y="5292189"/>
                <a:ext cx="8064908" cy="836476"/>
                <a:chOff x="1493586" y="5292189"/>
                <a:chExt cx="8064908" cy="836476"/>
              </a:xfrm>
            </p:grpSpPr>
            <p:sp>
              <p:nvSpPr>
                <p:cNvPr id="72" name="上箭头 2"/>
                <p:cNvSpPr/>
                <p:nvPr/>
              </p:nvSpPr>
              <p:spPr>
                <a:xfrm rot="5400000" flipH="1">
                  <a:off x="4711752" y="2074023"/>
                  <a:ext cx="836476" cy="7272808"/>
                </a:xfrm>
                <a:custGeom>
                  <a:avLst/>
                  <a:gdLst>
                    <a:gd name="connsiteX0" fmla="*/ 0 w 1584176"/>
                    <a:gd name="connsiteY0" fmla="*/ 792088 h 4608512"/>
                    <a:gd name="connsiteX1" fmla="*/ 792088 w 1584176"/>
                    <a:gd name="connsiteY1" fmla="*/ 0 h 4608512"/>
                    <a:gd name="connsiteX2" fmla="*/ 1584176 w 1584176"/>
                    <a:gd name="connsiteY2" fmla="*/ 792088 h 4608512"/>
                    <a:gd name="connsiteX3" fmla="*/ 1188132 w 1584176"/>
                    <a:gd name="connsiteY3" fmla="*/ 792088 h 4608512"/>
                    <a:gd name="connsiteX4" fmla="*/ 1188132 w 1584176"/>
                    <a:gd name="connsiteY4" fmla="*/ 4608512 h 4608512"/>
                    <a:gd name="connsiteX5" fmla="*/ 396044 w 1584176"/>
                    <a:gd name="connsiteY5" fmla="*/ 4608512 h 4608512"/>
                    <a:gd name="connsiteX6" fmla="*/ 396044 w 1584176"/>
                    <a:gd name="connsiteY6" fmla="*/ 792088 h 4608512"/>
                    <a:gd name="connsiteX7" fmla="*/ 0 w 1584176"/>
                    <a:gd name="connsiteY7" fmla="*/ 792088 h 4608512"/>
                    <a:gd name="connsiteX0" fmla="*/ 389402 w 1188132"/>
                    <a:gd name="connsiteY0" fmla="*/ 627965 h 4608512"/>
                    <a:gd name="connsiteX1" fmla="*/ 396044 w 1188132"/>
                    <a:gd name="connsiteY1" fmla="*/ 0 h 4608512"/>
                    <a:gd name="connsiteX2" fmla="*/ 1188132 w 1188132"/>
                    <a:gd name="connsiteY2" fmla="*/ 792088 h 4608512"/>
                    <a:gd name="connsiteX3" fmla="*/ 792088 w 1188132"/>
                    <a:gd name="connsiteY3" fmla="*/ 792088 h 4608512"/>
                    <a:gd name="connsiteX4" fmla="*/ 792088 w 1188132"/>
                    <a:gd name="connsiteY4" fmla="*/ 4608512 h 4608512"/>
                    <a:gd name="connsiteX5" fmla="*/ 0 w 1188132"/>
                    <a:gd name="connsiteY5" fmla="*/ 4608512 h 4608512"/>
                    <a:gd name="connsiteX6" fmla="*/ 0 w 1188132"/>
                    <a:gd name="connsiteY6" fmla="*/ 792088 h 4608512"/>
                    <a:gd name="connsiteX7" fmla="*/ 389402 w 1188132"/>
                    <a:gd name="connsiteY7" fmla="*/ 627965 h 4608512"/>
                    <a:gd name="connsiteX0" fmla="*/ 389402 w 1188132"/>
                    <a:gd name="connsiteY0" fmla="*/ 627965 h 4608512"/>
                    <a:gd name="connsiteX1" fmla="*/ 396044 w 1188132"/>
                    <a:gd name="connsiteY1" fmla="*/ 0 h 4608512"/>
                    <a:gd name="connsiteX2" fmla="*/ 1188132 w 1188132"/>
                    <a:gd name="connsiteY2" fmla="*/ 792088 h 4608512"/>
                    <a:gd name="connsiteX3" fmla="*/ 792088 w 1188132"/>
                    <a:gd name="connsiteY3" fmla="*/ 792088 h 4608512"/>
                    <a:gd name="connsiteX4" fmla="*/ 792088 w 1188132"/>
                    <a:gd name="connsiteY4" fmla="*/ 4608512 h 4608512"/>
                    <a:gd name="connsiteX5" fmla="*/ 0 w 1188132"/>
                    <a:gd name="connsiteY5" fmla="*/ 4608512 h 4608512"/>
                    <a:gd name="connsiteX6" fmla="*/ 389402 w 1188132"/>
                    <a:gd name="connsiteY6" fmla="*/ 627965 h 4608512"/>
                    <a:gd name="connsiteX0" fmla="*/ 0 w 1188132"/>
                    <a:gd name="connsiteY0" fmla="*/ 4608512 h 4608512"/>
                    <a:gd name="connsiteX1" fmla="*/ 396044 w 1188132"/>
                    <a:gd name="connsiteY1" fmla="*/ 0 h 4608512"/>
                    <a:gd name="connsiteX2" fmla="*/ 1188132 w 1188132"/>
                    <a:gd name="connsiteY2" fmla="*/ 792088 h 4608512"/>
                    <a:gd name="connsiteX3" fmla="*/ 792088 w 1188132"/>
                    <a:gd name="connsiteY3" fmla="*/ 792088 h 4608512"/>
                    <a:gd name="connsiteX4" fmla="*/ 792088 w 1188132"/>
                    <a:gd name="connsiteY4" fmla="*/ 4608512 h 4608512"/>
                    <a:gd name="connsiteX5" fmla="*/ 0 w 1188132"/>
                    <a:gd name="connsiteY5" fmla="*/ 4608512 h 4608512"/>
                    <a:gd name="connsiteX0" fmla="*/ 2540 w 792088"/>
                    <a:gd name="connsiteY0" fmla="*/ 4620235 h 4620235"/>
                    <a:gd name="connsiteX1" fmla="*/ 0 w 792088"/>
                    <a:gd name="connsiteY1" fmla="*/ 0 h 4620235"/>
                    <a:gd name="connsiteX2" fmla="*/ 792088 w 792088"/>
                    <a:gd name="connsiteY2" fmla="*/ 792088 h 4620235"/>
                    <a:gd name="connsiteX3" fmla="*/ 396044 w 792088"/>
                    <a:gd name="connsiteY3" fmla="*/ 792088 h 4620235"/>
                    <a:gd name="connsiteX4" fmla="*/ 396044 w 792088"/>
                    <a:gd name="connsiteY4" fmla="*/ 4608512 h 4620235"/>
                    <a:gd name="connsiteX5" fmla="*/ 2540 w 792088"/>
                    <a:gd name="connsiteY5" fmla="*/ 4620235 h 4620235"/>
                    <a:gd name="connsiteX0" fmla="*/ 2540 w 792088"/>
                    <a:gd name="connsiteY0" fmla="*/ 4585066 h 4608512"/>
                    <a:gd name="connsiteX1" fmla="*/ 0 w 792088"/>
                    <a:gd name="connsiteY1" fmla="*/ 0 h 4608512"/>
                    <a:gd name="connsiteX2" fmla="*/ 792088 w 792088"/>
                    <a:gd name="connsiteY2" fmla="*/ 792088 h 4608512"/>
                    <a:gd name="connsiteX3" fmla="*/ 396044 w 792088"/>
                    <a:gd name="connsiteY3" fmla="*/ 792088 h 4608512"/>
                    <a:gd name="connsiteX4" fmla="*/ 396044 w 792088"/>
                    <a:gd name="connsiteY4" fmla="*/ 4608512 h 4608512"/>
                    <a:gd name="connsiteX5" fmla="*/ 2540 w 792088"/>
                    <a:gd name="connsiteY5" fmla="*/ 4585066 h 4608512"/>
                    <a:gd name="connsiteX0" fmla="*/ 2540 w 792088"/>
                    <a:gd name="connsiteY0" fmla="*/ 4608512 h 4608512"/>
                    <a:gd name="connsiteX1" fmla="*/ 0 w 792088"/>
                    <a:gd name="connsiteY1" fmla="*/ 0 h 4608512"/>
                    <a:gd name="connsiteX2" fmla="*/ 792088 w 792088"/>
                    <a:gd name="connsiteY2" fmla="*/ 792088 h 4608512"/>
                    <a:gd name="connsiteX3" fmla="*/ 396044 w 792088"/>
                    <a:gd name="connsiteY3" fmla="*/ 792088 h 4608512"/>
                    <a:gd name="connsiteX4" fmla="*/ 396044 w 792088"/>
                    <a:gd name="connsiteY4" fmla="*/ 4608512 h 4608512"/>
                    <a:gd name="connsiteX5" fmla="*/ 2540 w 792088"/>
                    <a:gd name="connsiteY5" fmla="*/ 4608512 h 4608512"/>
                    <a:gd name="connsiteX0" fmla="*/ 2540 w 792088"/>
                    <a:gd name="connsiteY0" fmla="*/ 4608512 h 7164143"/>
                    <a:gd name="connsiteX1" fmla="*/ 0 w 792088"/>
                    <a:gd name="connsiteY1" fmla="*/ 0 h 7164143"/>
                    <a:gd name="connsiteX2" fmla="*/ 792088 w 792088"/>
                    <a:gd name="connsiteY2" fmla="*/ 792088 h 7164143"/>
                    <a:gd name="connsiteX3" fmla="*/ 396044 w 792088"/>
                    <a:gd name="connsiteY3" fmla="*/ 792088 h 7164143"/>
                    <a:gd name="connsiteX4" fmla="*/ 396044 w 792088"/>
                    <a:gd name="connsiteY4" fmla="*/ 7164143 h 7164143"/>
                    <a:gd name="connsiteX5" fmla="*/ 2540 w 792088"/>
                    <a:gd name="connsiteY5" fmla="*/ 4608512 h 7164143"/>
                    <a:gd name="connsiteX0" fmla="*/ 2539 w 792088"/>
                    <a:gd name="connsiteY0" fmla="*/ 7375158 h 7375158"/>
                    <a:gd name="connsiteX1" fmla="*/ 0 w 792088"/>
                    <a:gd name="connsiteY1" fmla="*/ 0 h 7375158"/>
                    <a:gd name="connsiteX2" fmla="*/ 792088 w 792088"/>
                    <a:gd name="connsiteY2" fmla="*/ 792088 h 7375158"/>
                    <a:gd name="connsiteX3" fmla="*/ 396044 w 792088"/>
                    <a:gd name="connsiteY3" fmla="*/ 792088 h 7375158"/>
                    <a:gd name="connsiteX4" fmla="*/ 396044 w 792088"/>
                    <a:gd name="connsiteY4" fmla="*/ 7164143 h 7375158"/>
                    <a:gd name="connsiteX5" fmla="*/ 2539 w 792088"/>
                    <a:gd name="connsiteY5" fmla="*/ 7375158 h 7375158"/>
                    <a:gd name="connsiteX0" fmla="*/ 2539 w 792088"/>
                    <a:gd name="connsiteY0" fmla="*/ 7375158 h 7375158"/>
                    <a:gd name="connsiteX1" fmla="*/ 0 w 792088"/>
                    <a:gd name="connsiteY1" fmla="*/ 0 h 7375158"/>
                    <a:gd name="connsiteX2" fmla="*/ 792088 w 792088"/>
                    <a:gd name="connsiteY2" fmla="*/ 792088 h 7375158"/>
                    <a:gd name="connsiteX3" fmla="*/ 396044 w 792088"/>
                    <a:gd name="connsiteY3" fmla="*/ 792088 h 7375158"/>
                    <a:gd name="connsiteX4" fmla="*/ 396044 w 792088"/>
                    <a:gd name="connsiteY4" fmla="*/ 7363435 h 7375158"/>
                    <a:gd name="connsiteX5" fmla="*/ 2539 w 792088"/>
                    <a:gd name="connsiteY5" fmla="*/ 7375158 h 7375158"/>
                    <a:gd name="connsiteX0" fmla="*/ 2539 w 792088"/>
                    <a:gd name="connsiteY0" fmla="*/ 7375158 h 8324727"/>
                    <a:gd name="connsiteX1" fmla="*/ 0 w 792088"/>
                    <a:gd name="connsiteY1" fmla="*/ 0 h 8324727"/>
                    <a:gd name="connsiteX2" fmla="*/ 792088 w 792088"/>
                    <a:gd name="connsiteY2" fmla="*/ 792088 h 8324727"/>
                    <a:gd name="connsiteX3" fmla="*/ 396044 w 792088"/>
                    <a:gd name="connsiteY3" fmla="*/ 792088 h 8324727"/>
                    <a:gd name="connsiteX4" fmla="*/ 373842 w 792088"/>
                    <a:gd name="connsiteY4" fmla="*/ 8324727 h 8324727"/>
                    <a:gd name="connsiteX5" fmla="*/ 2539 w 792088"/>
                    <a:gd name="connsiteY5" fmla="*/ 7375158 h 8324727"/>
                    <a:gd name="connsiteX0" fmla="*/ 2538 w 792088"/>
                    <a:gd name="connsiteY0" fmla="*/ 8371620 h 8371620"/>
                    <a:gd name="connsiteX1" fmla="*/ 0 w 792088"/>
                    <a:gd name="connsiteY1" fmla="*/ 0 h 8371620"/>
                    <a:gd name="connsiteX2" fmla="*/ 792088 w 792088"/>
                    <a:gd name="connsiteY2" fmla="*/ 792088 h 8371620"/>
                    <a:gd name="connsiteX3" fmla="*/ 396044 w 792088"/>
                    <a:gd name="connsiteY3" fmla="*/ 792088 h 8371620"/>
                    <a:gd name="connsiteX4" fmla="*/ 373842 w 792088"/>
                    <a:gd name="connsiteY4" fmla="*/ 8324727 h 8371620"/>
                    <a:gd name="connsiteX5" fmla="*/ 2538 w 792088"/>
                    <a:gd name="connsiteY5" fmla="*/ 8371620 h 8371620"/>
                    <a:gd name="connsiteX0" fmla="*/ 2538 w 792088"/>
                    <a:gd name="connsiteY0" fmla="*/ 8371620 h 8371620"/>
                    <a:gd name="connsiteX1" fmla="*/ 0 w 792088"/>
                    <a:gd name="connsiteY1" fmla="*/ 0 h 8371620"/>
                    <a:gd name="connsiteX2" fmla="*/ 792088 w 792088"/>
                    <a:gd name="connsiteY2" fmla="*/ 792088 h 8371620"/>
                    <a:gd name="connsiteX3" fmla="*/ 396044 w 792088"/>
                    <a:gd name="connsiteY3" fmla="*/ 792088 h 8371620"/>
                    <a:gd name="connsiteX4" fmla="*/ 407145 w 792088"/>
                    <a:gd name="connsiteY4" fmla="*/ 8359896 h 8371620"/>
                    <a:gd name="connsiteX5" fmla="*/ 2538 w 792088"/>
                    <a:gd name="connsiteY5" fmla="*/ 8371620 h 8371620"/>
                    <a:gd name="connsiteX0" fmla="*/ 2538 w 792088"/>
                    <a:gd name="connsiteY0" fmla="*/ 8371620 h 8371620"/>
                    <a:gd name="connsiteX1" fmla="*/ 0 w 792088"/>
                    <a:gd name="connsiteY1" fmla="*/ 0 h 8371620"/>
                    <a:gd name="connsiteX2" fmla="*/ 792088 w 792088"/>
                    <a:gd name="connsiteY2" fmla="*/ 792088 h 8371620"/>
                    <a:gd name="connsiteX3" fmla="*/ 396044 w 792088"/>
                    <a:gd name="connsiteY3" fmla="*/ 792088 h 8371620"/>
                    <a:gd name="connsiteX4" fmla="*/ 384943 w 792088"/>
                    <a:gd name="connsiteY4" fmla="*/ 8371619 h 8371620"/>
                    <a:gd name="connsiteX5" fmla="*/ 2538 w 792088"/>
                    <a:gd name="connsiteY5" fmla="*/ 8371620 h 8371620"/>
                    <a:gd name="connsiteX0" fmla="*/ 2538 w 792088"/>
                    <a:gd name="connsiteY0" fmla="*/ 8371620 h 8383343"/>
                    <a:gd name="connsiteX1" fmla="*/ 0 w 792088"/>
                    <a:gd name="connsiteY1" fmla="*/ 0 h 8383343"/>
                    <a:gd name="connsiteX2" fmla="*/ 792088 w 792088"/>
                    <a:gd name="connsiteY2" fmla="*/ 792088 h 8383343"/>
                    <a:gd name="connsiteX3" fmla="*/ 396044 w 792088"/>
                    <a:gd name="connsiteY3" fmla="*/ 792088 h 8383343"/>
                    <a:gd name="connsiteX4" fmla="*/ 407145 w 792088"/>
                    <a:gd name="connsiteY4" fmla="*/ 8383343 h 8383343"/>
                    <a:gd name="connsiteX5" fmla="*/ 2538 w 792088"/>
                    <a:gd name="connsiteY5" fmla="*/ 8371620 h 8383343"/>
                    <a:gd name="connsiteX0" fmla="*/ 2538 w 792088"/>
                    <a:gd name="connsiteY0" fmla="*/ 8371620 h 8383343"/>
                    <a:gd name="connsiteX1" fmla="*/ 0 w 792088"/>
                    <a:gd name="connsiteY1" fmla="*/ 0 h 8383343"/>
                    <a:gd name="connsiteX2" fmla="*/ 792088 w 792088"/>
                    <a:gd name="connsiteY2" fmla="*/ 792088 h 8383343"/>
                    <a:gd name="connsiteX3" fmla="*/ 396044 w 792088"/>
                    <a:gd name="connsiteY3" fmla="*/ 792088 h 8383343"/>
                    <a:gd name="connsiteX4" fmla="*/ 396044 w 792088"/>
                    <a:gd name="connsiteY4" fmla="*/ 8383343 h 8383343"/>
                    <a:gd name="connsiteX5" fmla="*/ 2538 w 792088"/>
                    <a:gd name="connsiteY5" fmla="*/ 8371620 h 8383343"/>
                    <a:gd name="connsiteX0" fmla="*/ 2538 w 792088"/>
                    <a:gd name="connsiteY0" fmla="*/ 8371620 h 8371620"/>
                    <a:gd name="connsiteX1" fmla="*/ 0 w 792088"/>
                    <a:gd name="connsiteY1" fmla="*/ 0 h 8371620"/>
                    <a:gd name="connsiteX2" fmla="*/ 792088 w 792088"/>
                    <a:gd name="connsiteY2" fmla="*/ 792088 h 8371620"/>
                    <a:gd name="connsiteX3" fmla="*/ 396044 w 792088"/>
                    <a:gd name="connsiteY3" fmla="*/ 792088 h 8371620"/>
                    <a:gd name="connsiteX4" fmla="*/ 373842 w 792088"/>
                    <a:gd name="connsiteY4" fmla="*/ 8359897 h 8371620"/>
                    <a:gd name="connsiteX5" fmla="*/ 2538 w 792088"/>
                    <a:gd name="connsiteY5" fmla="*/ 8371620 h 8371620"/>
                    <a:gd name="connsiteX0" fmla="*/ 2538 w 792088"/>
                    <a:gd name="connsiteY0" fmla="*/ 8371620 h 8371620"/>
                    <a:gd name="connsiteX1" fmla="*/ 0 w 792088"/>
                    <a:gd name="connsiteY1" fmla="*/ 0 h 8371620"/>
                    <a:gd name="connsiteX2" fmla="*/ 792088 w 792088"/>
                    <a:gd name="connsiteY2" fmla="*/ 792088 h 8371620"/>
                    <a:gd name="connsiteX3" fmla="*/ 396044 w 792088"/>
                    <a:gd name="connsiteY3" fmla="*/ 792088 h 8371620"/>
                    <a:gd name="connsiteX4" fmla="*/ 418246 w 792088"/>
                    <a:gd name="connsiteY4" fmla="*/ 8359897 h 8371620"/>
                    <a:gd name="connsiteX5" fmla="*/ 2538 w 792088"/>
                    <a:gd name="connsiteY5" fmla="*/ 8371620 h 8371620"/>
                    <a:gd name="connsiteX0" fmla="*/ 2538 w 792088"/>
                    <a:gd name="connsiteY0" fmla="*/ 8371620 h 8371620"/>
                    <a:gd name="connsiteX1" fmla="*/ 0 w 792088"/>
                    <a:gd name="connsiteY1" fmla="*/ 0 h 8371620"/>
                    <a:gd name="connsiteX2" fmla="*/ 792088 w 792088"/>
                    <a:gd name="connsiteY2" fmla="*/ 792088 h 8371620"/>
                    <a:gd name="connsiteX3" fmla="*/ 396044 w 792088"/>
                    <a:gd name="connsiteY3" fmla="*/ 792088 h 8371620"/>
                    <a:gd name="connsiteX4" fmla="*/ 397255 w 792088"/>
                    <a:gd name="connsiteY4" fmla="*/ 8354355 h 8371620"/>
                    <a:gd name="connsiteX5" fmla="*/ 2538 w 792088"/>
                    <a:gd name="connsiteY5" fmla="*/ 8371620 h 8371620"/>
                    <a:gd name="connsiteX0" fmla="*/ 2538 w 792088"/>
                    <a:gd name="connsiteY0" fmla="*/ 8354995 h 8354995"/>
                    <a:gd name="connsiteX1" fmla="*/ 0 w 792088"/>
                    <a:gd name="connsiteY1" fmla="*/ 0 h 8354995"/>
                    <a:gd name="connsiteX2" fmla="*/ 792088 w 792088"/>
                    <a:gd name="connsiteY2" fmla="*/ 792088 h 8354995"/>
                    <a:gd name="connsiteX3" fmla="*/ 396044 w 792088"/>
                    <a:gd name="connsiteY3" fmla="*/ 792088 h 8354995"/>
                    <a:gd name="connsiteX4" fmla="*/ 397255 w 792088"/>
                    <a:gd name="connsiteY4" fmla="*/ 8354355 h 8354995"/>
                    <a:gd name="connsiteX5" fmla="*/ 2538 w 792088"/>
                    <a:gd name="connsiteY5" fmla="*/ 8354995 h 8354995"/>
                    <a:gd name="connsiteX0" fmla="*/ 2538 w 792088"/>
                    <a:gd name="connsiteY0" fmla="*/ 8354995 h 8354995"/>
                    <a:gd name="connsiteX1" fmla="*/ 0 w 792088"/>
                    <a:gd name="connsiteY1" fmla="*/ 0 h 8354995"/>
                    <a:gd name="connsiteX2" fmla="*/ 792088 w 792088"/>
                    <a:gd name="connsiteY2" fmla="*/ 792088 h 8354995"/>
                    <a:gd name="connsiteX3" fmla="*/ 396044 w 792088"/>
                    <a:gd name="connsiteY3" fmla="*/ 792088 h 8354995"/>
                    <a:gd name="connsiteX4" fmla="*/ 388235 w 792088"/>
                    <a:gd name="connsiteY4" fmla="*/ 8020980 h 8354995"/>
                    <a:gd name="connsiteX5" fmla="*/ 2538 w 792088"/>
                    <a:gd name="connsiteY5" fmla="*/ 8354995 h 8354995"/>
                    <a:gd name="connsiteX0" fmla="*/ 11557 w 792088"/>
                    <a:gd name="connsiteY0" fmla="*/ 8021620 h 8021620"/>
                    <a:gd name="connsiteX1" fmla="*/ 0 w 792088"/>
                    <a:gd name="connsiteY1" fmla="*/ 0 h 8021620"/>
                    <a:gd name="connsiteX2" fmla="*/ 792088 w 792088"/>
                    <a:gd name="connsiteY2" fmla="*/ 792088 h 8021620"/>
                    <a:gd name="connsiteX3" fmla="*/ 396044 w 792088"/>
                    <a:gd name="connsiteY3" fmla="*/ 792088 h 8021620"/>
                    <a:gd name="connsiteX4" fmla="*/ 388235 w 792088"/>
                    <a:gd name="connsiteY4" fmla="*/ 8020980 h 8021620"/>
                    <a:gd name="connsiteX5" fmla="*/ 11557 w 792088"/>
                    <a:gd name="connsiteY5" fmla="*/ 8021620 h 8021620"/>
                    <a:gd name="connsiteX0" fmla="*/ 2538 w 792088"/>
                    <a:gd name="connsiteY0" fmla="*/ 8050195 h 8050195"/>
                    <a:gd name="connsiteX1" fmla="*/ 0 w 792088"/>
                    <a:gd name="connsiteY1" fmla="*/ 0 h 8050195"/>
                    <a:gd name="connsiteX2" fmla="*/ 792088 w 792088"/>
                    <a:gd name="connsiteY2" fmla="*/ 792088 h 8050195"/>
                    <a:gd name="connsiteX3" fmla="*/ 396044 w 792088"/>
                    <a:gd name="connsiteY3" fmla="*/ 792088 h 8050195"/>
                    <a:gd name="connsiteX4" fmla="*/ 388235 w 792088"/>
                    <a:gd name="connsiteY4" fmla="*/ 8020980 h 8050195"/>
                    <a:gd name="connsiteX5" fmla="*/ 2538 w 792088"/>
                    <a:gd name="connsiteY5" fmla="*/ 8050195 h 8050195"/>
                    <a:gd name="connsiteX0" fmla="*/ 2537 w 792088"/>
                    <a:gd name="connsiteY0" fmla="*/ 8021620 h 8021620"/>
                    <a:gd name="connsiteX1" fmla="*/ 0 w 792088"/>
                    <a:gd name="connsiteY1" fmla="*/ 0 h 8021620"/>
                    <a:gd name="connsiteX2" fmla="*/ 792088 w 792088"/>
                    <a:gd name="connsiteY2" fmla="*/ 792088 h 8021620"/>
                    <a:gd name="connsiteX3" fmla="*/ 396044 w 792088"/>
                    <a:gd name="connsiteY3" fmla="*/ 792088 h 8021620"/>
                    <a:gd name="connsiteX4" fmla="*/ 388235 w 792088"/>
                    <a:gd name="connsiteY4" fmla="*/ 8020980 h 8021620"/>
                    <a:gd name="connsiteX5" fmla="*/ 2537 w 792088"/>
                    <a:gd name="connsiteY5" fmla="*/ 8021620 h 802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2088" h="8021620">
                      <a:moveTo>
                        <a:pt x="2537" y="8021620"/>
                      </a:moveTo>
                      <a:cubicBezTo>
                        <a:pt x="1690" y="6481542"/>
                        <a:pt x="847" y="1540078"/>
                        <a:pt x="0" y="0"/>
                      </a:cubicBezTo>
                      <a:lnTo>
                        <a:pt x="792088" y="792088"/>
                      </a:lnTo>
                      <a:lnTo>
                        <a:pt x="396044" y="792088"/>
                      </a:lnTo>
                      <a:cubicBezTo>
                        <a:pt x="388643" y="3302968"/>
                        <a:pt x="395636" y="5510100"/>
                        <a:pt x="388235" y="8020980"/>
                      </a:cubicBezTo>
                      <a:lnTo>
                        <a:pt x="2537" y="802162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753"/>
                  <a:endParaRPr lang="zh-CN" altLang="en-US">
                    <a:solidFill>
                      <a:srgbClr val="0070C0"/>
                    </a:solidFill>
                    <a:latin typeface="Segoe UI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822763" y="5779858"/>
                  <a:ext cx="7735731" cy="273295"/>
                </a:xfrm>
                <a:prstGeom prst="rect">
                  <a:avLst/>
                </a:prstGeom>
              </p:spPr>
              <p:txBody>
                <a:bodyPr vert="horz" wrap="square" lIns="130571" tIns="65285" rIns="130571" bIns="65285" rtlCol="0" anchor="ctr" anchorCtr="0">
                  <a:noAutofit/>
                </a:bodyPr>
                <a:lstStyle/>
                <a:p>
                  <a:pPr defTabSz="408015">
                    <a:spcBef>
                      <a:spcPct val="20000"/>
                    </a:spcBef>
                  </a:pPr>
                  <a:r>
                    <a:rPr lang="en-US" dirty="0">
                      <a:solidFill>
                        <a:prstClr val="white"/>
                      </a:solidFill>
                      <a:latin typeface="Segoe UI Light" pitchFamily="34" charset="0"/>
                      <a:cs typeface="Arial Bold"/>
                    </a:rPr>
                    <a:t>      </a:t>
                  </a:r>
                  <a:r>
                    <a:rPr lang="en-US" sz="2400" b="1" dirty="0">
                      <a:solidFill>
                        <a:prstClr val="white"/>
                      </a:solidFill>
                      <a:latin typeface="Segoe UI Light" pitchFamily="34" charset="0"/>
                      <a:cs typeface="Arial Bold"/>
                    </a:rPr>
                    <a:t>Velocity - Variety  </a:t>
                  </a:r>
                </a:p>
              </p:txBody>
            </p:sp>
          </p:grpSp>
          <p:grpSp>
            <p:nvGrpSpPr>
              <p:cNvPr id="68" name="组合 5"/>
              <p:cNvGrpSpPr/>
              <p:nvPr/>
            </p:nvGrpSpPr>
            <p:grpSpPr>
              <a:xfrm>
                <a:off x="1391550" y="1395134"/>
                <a:ext cx="803898" cy="4733532"/>
                <a:chOff x="1391550" y="1395134"/>
                <a:chExt cx="803898" cy="4733532"/>
              </a:xfrm>
            </p:grpSpPr>
            <p:sp>
              <p:nvSpPr>
                <p:cNvPr id="69" name="上箭头 2"/>
                <p:cNvSpPr/>
                <p:nvPr/>
              </p:nvSpPr>
              <p:spPr>
                <a:xfrm>
                  <a:off x="1403360" y="1395134"/>
                  <a:ext cx="792088" cy="4733532"/>
                </a:xfrm>
                <a:custGeom>
                  <a:avLst/>
                  <a:gdLst>
                    <a:gd name="connsiteX0" fmla="*/ 0 w 1584176"/>
                    <a:gd name="connsiteY0" fmla="*/ 792088 h 4608512"/>
                    <a:gd name="connsiteX1" fmla="*/ 792088 w 1584176"/>
                    <a:gd name="connsiteY1" fmla="*/ 0 h 4608512"/>
                    <a:gd name="connsiteX2" fmla="*/ 1584176 w 1584176"/>
                    <a:gd name="connsiteY2" fmla="*/ 792088 h 4608512"/>
                    <a:gd name="connsiteX3" fmla="*/ 1188132 w 1584176"/>
                    <a:gd name="connsiteY3" fmla="*/ 792088 h 4608512"/>
                    <a:gd name="connsiteX4" fmla="*/ 1188132 w 1584176"/>
                    <a:gd name="connsiteY4" fmla="*/ 4608512 h 4608512"/>
                    <a:gd name="connsiteX5" fmla="*/ 396044 w 1584176"/>
                    <a:gd name="connsiteY5" fmla="*/ 4608512 h 4608512"/>
                    <a:gd name="connsiteX6" fmla="*/ 396044 w 1584176"/>
                    <a:gd name="connsiteY6" fmla="*/ 792088 h 4608512"/>
                    <a:gd name="connsiteX7" fmla="*/ 0 w 1584176"/>
                    <a:gd name="connsiteY7" fmla="*/ 792088 h 4608512"/>
                    <a:gd name="connsiteX0" fmla="*/ 389402 w 1188132"/>
                    <a:gd name="connsiteY0" fmla="*/ 627965 h 4608512"/>
                    <a:gd name="connsiteX1" fmla="*/ 396044 w 1188132"/>
                    <a:gd name="connsiteY1" fmla="*/ 0 h 4608512"/>
                    <a:gd name="connsiteX2" fmla="*/ 1188132 w 1188132"/>
                    <a:gd name="connsiteY2" fmla="*/ 792088 h 4608512"/>
                    <a:gd name="connsiteX3" fmla="*/ 792088 w 1188132"/>
                    <a:gd name="connsiteY3" fmla="*/ 792088 h 4608512"/>
                    <a:gd name="connsiteX4" fmla="*/ 792088 w 1188132"/>
                    <a:gd name="connsiteY4" fmla="*/ 4608512 h 4608512"/>
                    <a:gd name="connsiteX5" fmla="*/ 0 w 1188132"/>
                    <a:gd name="connsiteY5" fmla="*/ 4608512 h 4608512"/>
                    <a:gd name="connsiteX6" fmla="*/ 0 w 1188132"/>
                    <a:gd name="connsiteY6" fmla="*/ 792088 h 4608512"/>
                    <a:gd name="connsiteX7" fmla="*/ 389402 w 1188132"/>
                    <a:gd name="connsiteY7" fmla="*/ 627965 h 4608512"/>
                    <a:gd name="connsiteX0" fmla="*/ 389402 w 1188132"/>
                    <a:gd name="connsiteY0" fmla="*/ 627965 h 4608512"/>
                    <a:gd name="connsiteX1" fmla="*/ 396044 w 1188132"/>
                    <a:gd name="connsiteY1" fmla="*/ 0 h 4608512"/>
                    <a:gd name="connsiteX2" fmla="*/ 1188132 w 1188132"/>
                    <a:gd name="connsiteY2" fmla="*/ 792088 h 4608512"/>
                    <a:gd name="connsiteX3" fmla="*/ 792088 w 1188132"/>
                    <a:gd name="connsiteY3" fmla="*/ 792088 h 4608512"/>
                    <a:gd name="connsiteX4" fmla="*/ 792088 w 1188132"/>
                    <a:gd name="connsiteY4" fmla="*/ 4608512 h 4608512"/>
                    <a:gd name="connsiteX5" fmla="*/ 0 w 1188132"/>
                    <a:gd name="connsiteY5" fmla="*/ 4608512 h 4608512"/>
                    <a:gd name="connsiteX6" fmla="*/ 389402 w 1188132"/>
                    <a:gd name="connsiteY6" fmla="*/ 627965 h 4608512"/>
                    <a:gd name="connsiteX0" fmla="*/ 0 w 1188132"/>
                    <a:gd name="connsiteY0" fmla="*/ 4608512 h 4608512"/>
                    <a:gd name="connsiteX1" fmla="*/ 396044 w 1188132"/>
                    <a:gd name="connsiteY1" fmla="*/ 0 h 4608512"/>
                    <a:gd name="connsiteX2" fmla="*/ 1188132 w 1188132"/>
                    <a:gd name="connsiteY2" fmla="*/ 792088 h 4608512"/>
                    <a:gd name="connsiteX3" fmla="*/ 792088 w 1188132"/>
                    <a:gd name="connsiteY3" fmla="*/ 792088 h 4608512"/>
                    <a:gd name="connsiteX4" fmla="*/ 792088 w 1188132"/>
                    <a:gd name="connsiteY4" fmla="*/ 4608512 h 4608512"/>
                    <a:gd name="connsiteX5" fmla="*/ 0 w 1188132"/>
                    <a:gd name="connsiteY5" fmla="*/ 4608512 h 4608512"/>
                    <a:gd name="connsiteX0" fmla="*/ 2540 w 792088"/>
                    <a:gd name="connsiteY0" fmla="*/ 4620235 h 4620235"/>
                    <a:gd name="connsiteX1" fmla="*/ 0 w 792088"/>
                    <a:gd name="connsiteY1" fmla="*/ 0 h 4620235"/>
                    <a:gd name="connsiteX2" fmla="*/ 792088 w 792088"/>
                    <a:gd name="connsiteY2" fmla="*/ 792088 h 4620235"/>
                    <a:gd name="connsiteX3" fmla="*/ 396044 w 792088"/>
                    <a:gd name="connsiteY3" fmla="*/ 792088 h 4620235"/>
                    <a:gd name="connsiteX4" fmla="*/ 396044 w 792088"/>
                    <a:gd name="connsiteY4" fmla="*/ 4608512 h 4620235"/>
                    <a:gd name="connsiteX5" fmla="*/ 2540 w 792088"/>
                    <a:gd name="connsiteY5" fmla="*/ 4620235 h 4620235"/>
                    <a:gd name="connsiteX0" fmla="*/ 2540 w 792088"/>
                    <a:gd name="connsiteY0" fmla="*/ 4585066 h 4608512"/>
                    <a:gd name="connsiteX1" fmla="*/ 0 w 792088"/>
                    <a:gd name="connsiteY1" fmla="*/ 0 h 4608512"/>
                    <a:gd name="connsiteX2" fmla="*/ 792088 w 792088"/>
                    <a:gd name="connsiteY2" fmla="*/ 792088 h 4608512"/>
                    <a:gd name="connsiteX3" fmla="*/ 396044 w 792088"/>
                    <a:gd name="connsiteY3" fmla="*/ 792088 h 4608512"/>
                    <a:gd name="connsiteX4" fmla="*/ 396044 w 792088"/>
                    <a:gd name="connsiteY4" fmla="*/ 4608512 h 4608512"/>
                    <a:gd name="connsiteX5" fmla="*/ 2540 w 792088"/>
                    <a:gd name="connsiteY5" fmla="*/ 4585066 h 4608512"/>
                    <a:gd name="connsiteX0" fmla="*/ 2540 w 792088"/>
                    <a:gd name="connsiteY0" fmla="*/ 4608512 h 4608512"/>
                    <a:gd name="connsiteX1" fmla="*/ 0 w 792088"/>
                    <a:gd name="connsiteY1" fmla="*/ 0 h 4608512"/>
                    <a:gd name="connsiteX2" fmla="*/ 792088 w 792088"/>
                    <a:gd name="connsiteY2" fmla="*/ 792088 h 4608512"/>
                    <a:gd name="connsiteX3" fmla="*/ 396044 w 792088"/>
                    <a:gd name="connsiteY3" fmla="*/ 792088 h 4608512"/>
                    <a:gd name="connsiteX4" fmla="*/ 396044 w 792088"/>
                    <a:gd name="connsiteY4" fmla="*/ 4608512 h 4608512"/>
                    <a:gd name="connsiteX5" fmla="*/ 2540 w 792088"/>
                    <a:gd name="connsiteY5" fmla="*/ 4608512 h 4608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2088" h="4608512">
                      <a:moveTo>
                        <a:pt x="2540" y="4608512"/>
                      </a:moveTo>
                      <a:cubicBezTo>
                        <a:pt x="1693" y="3068434"/>
                        <a:pt x="847" y="1540078"/>
                        <a:pt x="0" y="0"/>
                      </a:cubicBezTo>
                      <a:lnTo>
                        <a:pt x="792088" y="792088"/>
                      </a:lnTo>
                      <a:lnTo>
                        <a:pt x="396044" y="792088"/>
                      </a:lnTo>
                      <a:lnTo>
                        <a:pt x="396044" y="4608512"/>
                      </a:lnTo>
                      <a:lnTo>
                        <a:pt x="2540" y="4608512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753"/>
                  <a:endParaRPr lang="zh-CN" altLang="en-US">
                    <a:solidFill>
                      <a:srgbClr val="0070C0"/>
                    </a:solidFill>
                    <a:latin typeface="Segoe UI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 rot="16200000">
                  <a:off x="816071" y="3491506"/>
                  <a:ext cx="1528707" cy="309338"/>
                </a:xfrm>
                <a:prstGeom prst="rect">
                  <a:avLst/>
                </a:prstGeom>
              </p:spPr>
              <p:txBody>
                <a:bodyPr vert="horz" wrap="square" lIns="130571" tIns="65285" rIns="130571" bIns="65285" rtlCol="0" anchor="ctr" anchorCtr="0">
                  <a:noAutofit/>
                </a:bodyPr>
                <a:lstStyle/>
                <a:p>
                  <a:pPr defTabSz="408015">
                    <a:spcBef>
                      <a:spcPct val="20000"/>
                    </a:spcBef>
                  </a:pPr>
                  <a:r>
                    <a:rPr lang="en-US" sz="2400" b="1" dirty="0">
                      <a:solidFill>
                        <a:srgbClr val="FFFFFF"/>
                      </a:solidFill>
                      <a:latin typeface="Segoe UI Light" pitchFamily="34" charset="0"/>
                      <a:cs typeface="Arial Bold"/>
                    </a:rPr>
                    <a:t>Volume</a:t>
                  </a:r>
                </a:p>
              </p:txBody>
            </p:sp>
            <p:sp>
              <p:nvSpPr>
                <p:cNvPr id="71" name="矩形 4"/>
                <p:cNvSpPr/>
                <p:nvPr/>
              </p:nvSpPr>
              <p:spPr>
                <a:xfrm rot="16200000">
                  <a:off x="1486632" y="4081449"/>
                  <a:ext cx="184779" cy="3749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1218753"/>
                  <a:endParaRPr lang="zh-CN" altLang="en-US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sp>
        <p:nvSpPr>
          <p:cNvPr id="78" name="TextBox 77"/>
          <p:cNvSpPr txBox="1"/>
          <p:nvPr/>
        </p:nvSpPr>
        <p:spPr>
          <a:xfrm>
            <a:off x="3267659" y="6386072"/>
            <a:ext cx="812929" cy="469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1980</a:t>
            </a:r>
          </a:p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190,000$</a:t>
            </a:r>
            <a:endParaRPr lang="en-US" sz="12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776970" y="6381023"/>
            <a:ext cx="558087" cy="469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2010</a:t>
            </a:r>
          </a:p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0.07$</a:t>
            </a:r>
            <a:endParaRPr lang="en-US" sz="12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93073" y="6375034"/>
            <a:ext cx="643034" cy="469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1990</a:t>
            </a:r>
          </a:p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9,000$</a:t>
            </a:r>
            <a:endParaRPr lang="en-US" sz="12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083131" y="6380141"/>
            <a:ext cx="524430" cy="469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2000</a:t>
            </a:r>
          </a:p>
          <a:p>
            <a:pPr algn="r" defTabSz="1218753"/>
            <a:r>
              <a:rPr lang="en-US" altLang="zh-CN" sz="1200" dirty="0">
                <a:solidFill>
                  <a:srgbClr val="FFFFFF"/>
                </a:solidFill>
                <a:latin typeface="Segoe UI"/>
              </a:rPr>
              <a:t>15$</a:t>
            </a:r>
            <a:endParaRPr lang="en-US" sz="12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29042" y="6451945"/>
            <a:ext cx="1176310" cy="312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753"/>
            <a:r>
              <a:rPr lang="en-US" altLang="zh-CN" sz="1400" b="1" dirty="0">
                <a:solidFill>
                  <a:srgbClr val="FFFFFF"/>
                </a:solidFill>
                <a:latin typeface="Segoe UI"/>
              </a:rPr>
              <a:t>Storage/GB</a:t>
            </a:r>
            <a:endParaRPr lang="en-US" sz="1400" b="1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3" name="矩形 13"/>
          <p:cNvSpPr/>
          <p:nvPr/>
        </p:nvSpPr>
        <p:spPr>
          <a:xfrm>
            <a:off x="3792669" y="5804601"/>
            <a:ext cx="2083216" cy="574304"/>
          </a:xfrm>
          <a:prstGeom prst="rect">
            <a:avLst/>
          </a:prstGeom>
          <a:solidFill>
            <a:srgbClr val="86B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9" tIns="45701" rIns="91399" bIns="45701" numCol="1" rtlCol="0" anchor="t" anchorCtr="0" compatLnSpc="1">
            <a:prstTxWarp prst="textNoShape">
              <a:avLst/>
            </a:prstTxWarp>
          </a:bodyPr>
          <a:lstStyle/>
          <a:p>
            <a:pPr defTabSz="816027">
              <a:defRPr/>
            </a:pPr>
            <a:r>
              <a:rPr lang="en-US" altLang="zh-CN" sz="2199" kern="0" dirty="0">
                <a:solidFill>
                  <a:prstClr val="white"/>
                </a:solidFill>
                <a:latin typeface="Segoe UI Light" pitchFamily="34" charset="0"/>
                <a:cs typeface="Arial"/>
              </a:rPr>
              <a:t>   ERP / CRM</a:t>
            </a:r>
          </a:p>
        </p:txBody>
      </p:sp>
      <p:sp>
        <p:nvSpPr>
          <p:cNvPr id="84" name="矩形 14"/>
          <p:cNvSpPr/>
          <p:nvPr/>
        </p:nvSpPr>
        <p:spPr>
          <a:xfrm>
            <a:off x="5870540" y="5804600"/>
            <a:ext cx="1600247" cy="576429"/>
          </a:xfrm>
          <a:prstGeom prst="rect">
            <a:avLst/>
          </a:prstGeom>
          <a:solidFill>
            <a:srgbClr val="00A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9" tIns="45701" rIns="91399" bIns="45701" numCol="1" rtlCol="0" anchor="t" anchorCtr="0" compatLnSpc="1">
            <a:prstTxWarp prst="textNoShape">
              <a:avLst/>
            </a:prstTxWarp>
          </a:bodyPr>
          <a:lstStyle/>
          <a:p>
            <a:pPr defTabSz="816027">
              <a:defRPr/>
            </a:pPr>
            <a:r>
              <a:rPr lang="en-US" altLang="zh-CN" sz="3199" kern="0" dirty="0">
                <a:solidFill>
                  <a:prstClr val="white"/>
                </a:solidFill>
                <a:latin typeface="Segoe UI Light" pitchFamily="34" charset="0"/>
                <a:cs typeface="Arial"/>
              </a:rPr>
              <a:t>  WEB 2.0</a:t>
            </a:r>
          </a:p>
        </p:txBody>
      </p:sp>
      <p:sp>
        <p:nvSpPr>
          <p:cNvPr id="85" name="矩形 16"/>
          <p:cNvSpPr/>
          <p:nvPr/>
        </p:nvSpPr>
        <p:spPr>
          <a:xfrm>
            <a:off x="7470788" y="5804309"/>
            <a:ext cx="2272151" cy="570722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99" tIns="45701" rIns="91399" bIns="45701" numCol="1" rtlCol="0" anchor="t" anchorCtr="0" compatLnSpc="1">
            <a:prstTxWarp prst="textNoShape">
              <a:avLst/>
            </a:prstTxWarp>
          </a:bodyPr>
          <a:lstStyle/>
          <a:p>
            <a:pPr defTabSz="816027"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Segoe UI Light" pitchFamily="34" charset="0"/>
                <a:cs typeface="Arial"/>
              </a:rPr>
              <a:t>   </a:t>
            </a:r>
            <a:r>
              <a:rPr lang="en-US" altLang="zh-CN" sz="2000" b="1" kern="0" dirty="0">
                <a:solidFill>
                  <a:prstClr val="white"/>
                </a:solidFill>
                <a:latin typeface="Segoe UI Light" pitchFamily="34" charset="0"/>
                <a:cs typeface="Arial"/>
              </a:rPr>
              <a:t>Internet of things</a:t>
            </a:r>
            <a:endParaRPr lang="en-US" altLang="zh-CN" sz="1600" b="1" kern="0" dirty="0">
              <a:solidFill>
                <a:prstClr val="white"/>
              </a:solidFill>
              <a:latin typeface="Segoe UI Light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84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855F-0B53-C945-8D49-95023D0C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191919"/>
                </a:solidFill>
                <a:latin typeface="Helvetica" pitchFamily="2" charset="0"/>
              </a:rPr>
              <a:t>HOW DO ORGANIZATIONS USE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A9C8-9EEE-8246-AC75-2E327E4C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LinkedIn: People you may know</a:t>
            </a:r>
          </a:p>
          <a:p>
            <a:r>
              <a:rPr lang="en-IN" dirty="0"/>
              <a:t>AT&amp;T: Patterns about usage and user movements</a:t>
            </a:r>
          </a:p>
          <a:p>
            <a:r>
              <a:rPr lang="en-IN" dirty="0"/>
              <a:t> Amazon: Recommendations</a:t>
            </a:r>
          </a:p>
          <a:p>
            <a:r>
              <a:rPr lang="en-IN" dirty="0"/>
              <a:t> MIT used location data from Macy’s parking lot to estimate Thanksgiving sales – before </a:t>
            </a:r>
            <a:r>
              <a:rPr lang="en-IN" dirty="0" err="1"/>
              <a:t>Macy’scould</a:t>
            </a:r>
            <a:r>
              <a:rPr lang="en-IN" dirty="0"/>
              <a:t>!</a:t>
            </a:r>
          </a:p>
          <a:p>
            <a:r>
              <a:rPr lang="en-IN" dirty="0"/>
              <a:t> Anything homegrown??</a:t>
            </a:r>
          </a:p>
          <a:p>
            <a:pPr marL="0" indent="0">
              <a:buNone/>
            </a:pPr>
            <a:r>
              <a:rPr lang="en-IN" dirty="0"/>
              <a:t>	•Aadhar project (Govt of India)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0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B28F-6455-354B-B0A1-174B86FE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Hadoop?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2B217-3DD4-BF47-A203-E1F12404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Hadoop is an open source distributed processing framework that manages data processing and storage for big data applications running in clustered systems. </a:t>
            </a:r>
          </a:p>
          <a:p>
            <a:r>
              <a:rPr lang="en-IN" dirty="0">
                <a:latin typeface="+mj-lt"/>
              </a:rPr>
              <a:t>It is at the centre of a growing ecosystem of big data technologies that are primarily used to support advanced analytics initiatives, including predictive analytics, data mining and machine learning applications. </a:t>
            </a:r>
          </a:p>
          <a:p>
            <a:r>
              <a:rPr lang="en-IN" dirty="0">
                <a:latin typeface="+mj-lt"/>
              </a:rPr>
              <a:t>Hadoop can handle various forms of structured and unstructured data, giving users more flexibility for collecting, processing and analysing data than relational databases and data warehouses provide.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313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0581-BAA7-D745-BA3A-798F649F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4" y="18255"/>
            <a:ext cx="10515600" cy="1325563"/>
          </a:xfrm>
        </p:spPr>
        <p:txBody>
          <a:bodyPr/>
          <a:lstStyle/>
          <a:p>
            <a:r>
              <a:rPr lang="en-IN" dirty="0"/>
              <a:t>MAJOR COMPONENTS OF HADOOP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5578-1379-8243-BA0C-422A1CAE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89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IN" dirty="0">
                <a:latin typeface="+mj-lt"/>
              </a:rPr>
              <a:t>HDFS = Hadoop Distributed Filesystem: A file system for storing big datasets on a cluster; it makes the cluster look like it’s just one big disk. Behind the scenes, it replicates the data and protects against node failure.</a:t>
            </a:r>
          </a:p>
          <a:p>
            <a:r>
              <a:rPr lang="en-IN" dirty="0">
                <a:latin typeface="+mj-lt"/>
              </a:rPr>
              <a:t>MapReduce: a programming framework for parallel processing of data. </a:t>
            </a:r>
            <a:r>
              <a:rPr lang="en-IN" dirty="0" err="1">
                <a:latin typeface="+mj-lt"/>
              </a:rPr>
              <a:t>mapreduce</a:t>
            </a:r>
            <a:r>
              <a:rPr lang="en-IN" dirty="0">
                <a:latin typeface="+mj-lt"/>
              </a:rPr>
              <a:t> do two basic operations – reading data from the database, putting it into a format suitable for analysis (map), and performing mathematical operations </a:t>
            </a:r>
            <a:r>
              <a:rPr lang="en-IN" dirty="0" err="1">
                <a:latin typeface="+mj-lt"/>
              </a:rPr>
              <a:t>i.e</a:t>
            </a:r>
            <a:r>
              <a:rPr lang="en-IN" dirty="0">
                <a:latin typeface="+mj-lt"/>
              </a:rPr>
              <a:t> counting the number of males aged 30+ in a customer database (reduce). </a:t>
            </a:r>
          </a:p>
          <a:p>
            <a:pPr fontAlgn="base"/>
            <a:r>
              <a:rPr lang="en-IN" dirty="0">
                <a:latin typeface="+mj-lt"/>
              </a:rPr>
              <a:t>YARN and the rest of the ecosystem: YARN manages resources of the systems storing the data and running the analysis and it allows other applications besides MapReduce to be executed within a Hadoop cluster.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965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7BD3-1FC3-DD48-8FDC-B016452B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Big data tools associated with Hadoop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F89B-F5B8-CE42-AD2C-B4EE15139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Flume: a tool used to collect, aggregate and move huge amounts of streaming data into HDFS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HBase: a distributed database that is often paired with Hadoop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Hive: an SQL-on-Hadoop tool that provides data summarization, query and analysis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Oozie: a server-based workflow scheduling system to manage Hadoop jobs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Phoenix: an SQL-based massively parallel processing (MPP) database engine that uses HBase as its data store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Pig: a high-level platform for creating programs that run on Hadoop clusters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Sqoop: a tool to help transfer bulk data between Hadoop and structured data stores, such as relational databases</a:t>
            </a:r>
          </a:p>
          <a:p>
            <a:r>
              <a:rPr lang="en-IN" dirty="0" err="1">
                <a:solidFill>
                  <a:srgbClr val="323232"/>
                </a:solidFill>
                <a:latin typeface="ibm-plex-sans"/>
              </a:rPr>
              <a:t>ZooKeeper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 a configuration, synchronization and naming registry service for large distributed systems.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apache </a:t>
            </a:r>
            <a:r>
              <a:rPr lang="en-IN" dirty="0" err="1">
                <a:solidFill>
                  <a:srgbClr val="323232"/>
                </a:solidFill>
                <a:latin typeface="ibm-plex-sans"/>
              </a:rPr>
              <a:t>Solr</a:t>
            </a:r>
            <a:r>
              <a:rPr lang="en-IN" dirty="0">
                <a:solidFill>
                  <a:srgbClr val="323232"/>
                </a:solidFill>
                <a:latin typeface="ibm-plex-sans"/>
              </a:rPr>
              <a:t>: enterprise search engine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Spark: Spark is an alternative in-memory framework to MapReduce, Supports streaming, interactive queries and machine learning.</a:t>
            </a:r>
          </a:p>
          <a:p>
            <a:r>
              <a:rPr lang="en-IN" dirty="0">
                <a:solidFill>
                  <a:srgbClr val="323232"/>
                </a:solidFill>
                <a:latin typeface="ibm-plex-sans"/>
              </a:rPr>
              <a:t>Kafka: distributed publish-subscribe messaging system and a robust queue that can handle a high volume of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5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E8A5-EDE5-CF40-A349-19B7E086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GUI tools to manage Hadoop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4C5F-B887-FA48-B3E4-0980A4984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b="1" dirty="0"/>
              <a:t>Ambari:</a:t>
            </a:r>
            <a:r>
              <a:rPr lang="en-IN" dirty="0"/>
              <a:t> developed by </a:t>
            </a:r>
            <a:r>
              <a:rPr lang="en-IN" dirty="0" err="1"/>
              <a:t>HortonWorks</a:t>
            </a:r>
            <a:r>
              <a:rPr lang="en-IN" dirty="0"/>
              <a:t>.</a:t>
            </a:r>
            <a:br>
              <a:rPr lang="en-IN" b="1" dirty="0"/>
            </a:br>
            <a:endParaRPr lang="en-IN" dirty="0"/>
          </a:p>
          <a:p>
            <a:pPr fontAlgn="base"/>
            <a:r>
              <a:rPr lang="en-IN" b="1" dirty="0"/>
              <a:t>HUE:</a:t>
            </a:r>
            <a:r>
              <a:rPr lang="en-IN" dirty="0"/>
              <a:t> developed by Cloudera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1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EAB0-54C2-E64A-9DE3-6413FBCB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IBM and Cloudera Ecosystem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6420C-913A-B942-BE24-68011D4DE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001" y="1825625"/>
            <a:ext cx="8467997" cy="4351338"/>
          </a:xfrm>
        </p:spPr>
      </p:pic>
    </p:spTree>
    <p:extLst>
      <p:ext uri="{BB962C8B-B14F-4D97-AF65-F5344CB8AC3E}">
        <p14:creationId xmlns:p14="http://schemas.microsoft.com/office/powerpoint/2010/main" val="217518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712</Words>
  <Application>Microsoft Macintosh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微软雅黑</vt:lpstr>
      <vt:lpstr>Arial</vt:lpstr>
      <vt:lpstr>Calibri</vt:lpstr>
      <vt:lpstr>Calibri Light</vt:lpstr>
      <vt:lpstr>Helvetica</vt:lpstr>
      <vt:lpstr>ibm-plex-sans</vt:lpstr>
      <vt:lpstr>Segoe UI</vt:lpstr>
      <vt:lpstr>Segoe UI Light</vt:lpstr>
      <vt:lpstr>Office Theme</vt:lpstr>
      <vt:lpstr> Hadoop Demo on IBM Cloud</vt:lpstr>
      <vt:lpstr>What is Big Data and Why Hadoop?</vt:lpstr>
      <vt:lpstr>Introducing Big Data Continued</vt:lpstr>
      <vt:lpstr>HOW DO ORGANIZATIONS USE BIG DATA?</vt:lpstr>
      <vt:lpstr>What is Hadoop?</vt:lpstr>
      <vt:lpstr>MAJOR COMPONENTS OF HADOOP </vt:lpstr>
      <vt:lpstr>Big data tools associated with Hadoop</vt:lpstr>
      <vt:lpstr>GUI tools to manage Hadoop </vt:lpstr>
      <vt:lpstr>The IBM and Cloudera Ecosystem</vt:lpstr>
      <vt:lpstr>Working with IBM Analytics Engine</vt:lpstr>
      <vt:lpstr>How to work with Hadoop on IBM cloud? </vt:lpstr>
      <vt:lpstr>PowerPoint Presentation</vt:lpstr>
      <vt:lpstr>PowerPoint Presentation</vt:lpstr>
      <vt:lpstr>PowerPoint Presentation</vt:lpstr>
      <vt:lpstr>Launch the Ambari console</vt:lpstr>
      <vt:lpstr>Start Using the services </vt:lpstr>
      <vt:lpstr>PowerPoint Presentation</vt:lpstr>
      <vt:lpstr>References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Hadoop Overview on IBM Cloud</dc:title>
  <dc:creator>Pooja Holkar</dc:creator>
  <cp:lastModifiedBy>Pooja Holkar</cp:lastModifiedBy>
  <cp:revision>15</cp:revision>
  <dcterms:created xsi:type="dcterms:W3CDTF">2020-05-25T05:28:16Z</dcterms:created>
  <dcterms:modified xsi:type="dcterms:W3CDTF">2020-05-29T05:33:04Z</dcterms:modified>
</cp:coreProperties>
</file>